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A5411C-55AB-63F1-474F-371CBF1B8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3AA7EC-489F-E407-6C3A-DFBE35C3D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3C9C49-5A30-12FE-6580-9CFCB7CD3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614708-4AB4-098B-404C-C804BBB0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DE0C02-CE01-AC0D-1A0C-10E544EF2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421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32DF9-A45B-B33E-6EEB-A2075C97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99D21A6-4D31-D0B9-E234-4647994DB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B518EB-F755-9917-D208-1B493678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A7ED4B-2577-D8A2-749F-E853F879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44183C-124A-2EED-51E0-39D7B5C5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4360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7AB974A-E6D2-D709-EA55-D746E517AE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961B46-5A18-3404-66F2-F5084C5A6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5FF842-D1D5-A262-88E0-42B8B0F8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3FDE9B-66E3-E3BE-A90D-A9FDED43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34473A-B4AA-861B-A6CA-20D9848D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9921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64695-5390-F3AB-8F9E-9CD13A9B8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D23FC0-CACA-63A9-625B-75C7A224C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7897F1-6C50-9330-82FB-83598712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234119-208D-0B42-567A-D183F3CF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96D1A7-2D28-A178-B45C-413883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0094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D5B2A-D262-7B5A-7EB2-0CEEAE03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F6EFEB-E0CC-F783-68C8-A00B572D9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9C260C-2B11-4222-1DEA-B2FA8A8B0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D1DC2D-624E-33A9-7FEC-E002F8F5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D62B93-1113-1197-FEA9-C2E44136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2499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B7A1A-B858-4DD9-3426-9A30EFD70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F28479-2AF8-A316-DFB1-EA7449723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99AF93-1DB7-B125-FD78-74F40FCB8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59C105-EF58-DE51-D1F6-9CE0F259D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41F769-6D56-CBBA-3CF2-D4947AD85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56C391-5FF4-67CB-5C07-C8C545E7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4321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BA496-5B3F-95DB-9441-97DE799C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0796AC-FE66-31E8-2EA3-7FDB3DD57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C7AD4C-E1C5-5252-1A58-081AE4303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CA44BE3-D57A-D008-7EF7-F154C9889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F22F747-210C-DE9D-1FC2-346900CDF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3D487C2-F51F-1A19-7C33-5D4330A5C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7D1840-F93F-639A-641B-3BDA9DC24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CA262D-A1FC-AF71-C81F-7D8A51BE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9454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B6937-2AD1-BB38-774B-F512BF58E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88C69F8-0C55-8530-BE97-5B6915CD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50D51D-9281-3998-0BD8-E1630FDC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464622-8582-9CA2-0CAC-DEF93328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4472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D81035-B39D-FC8C-15F1-36AB9DD8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3BAFC04-3606-BE0C-F669-264F7D69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34494D-804F-6D49-56A0-B2BB68D36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08999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7B93CC-1EC7-7875-4F31-452FA6711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55DD4-D0E2-E8AB-9388-F1FD8ED86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DB3098-71B5-5ACE-EE2D-2390416FB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D867FC-5757-FAEA-9737-F8526FFB4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CD6572-C5C6-6B67-A5CF-33B8AD7DE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00B65D-08EE-584C-3502-FBA310E8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905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978A3-9166-31A5-EC74-D079AABC9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F22CB6-85D1-BE47-CA71-47755BAA2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6B5C4B-C62B-D89D-49B3-1B5D673DB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75CC01-842D-CDD2-BBA3-7060C1239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0312BA-15CC-CCE4-118A-9485A4A5E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8574C2-315E-97FD-25C4-2B897A81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6645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A9474-0691-8CEB-2036-342B08E7D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251B13-5153-9CB6-F03A-7DD3B1408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7A95A-7743-8641-E6A3-1E221E77B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9DA3C-FEB4-4276-9F7C-44A7A1043200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174653-1B5D-A2B3-2F48-CEF344016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9E2A60-28E9-FF1A-3F42-5BB047ACB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D4BCA7-A444-4B2B-94E5-72818E27FF0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866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hyperlink" Target="https://en.wikipedia.org/wiki/Constellation_diagra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D8EA85-A76C-2AD9-622B-12E25A0C46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Сигнал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сипаттамалары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7F3B2E-C096-6AC6-0714-9C8B96503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Телекоммуникацияда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сигнал </a:t>
            </a:r>
            <a:r>
              <a:rPr lang="ru-RU" dirty="0" err="1"/>
              <a:t>түрлері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10096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F5A91-9124-B9D1-AE15-4E32126B2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QPSK — Quadrature Phase Shift Keying</a:t>
            </a:r>
            <a:endParaRPr lang="ru-KZ" dirty="0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35611F83-3A15-DA99-3100-F127B2896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868" y="3538136"/>
            <a:ext cx="2733574" cy="273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74C6847-FB27-8B1D-C231-FAFAE6CB7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136" y="1802647"/>
            <a:ext cx="8124648" cy="1257651"/>
          </a:xfrm>
          <a:prstGeom prst="rect">
            <a:avLst/>
          </a:prstGeom>
        </p:spPr>
      </p:pic>
      <p:pic>
        <p:nvPicPr>
          <p:cNvPr id="2052" name="Picture 4" descr="undefined">
            <a:extLst>
              <a:ext uri="{FF2B5EF4-FFF2-40B4-BE49-F238E27FC236}">
                <a16:creationId xmlns:a16="http://schemas.microsoft.com/office/drawing/2014/main" id="{C75F936A-ECEC-4AE7-453B-92942FFE2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38136"/>
            <a:ext cx="6497662" cy="273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686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ndefined">
            <a:extLst>
              <a:ext uri="{FF2B5EF4-FFF2-40B4-BE49-F238E27FC236}">
                <a16:creationId xmlns:a16="http://schemas.microsoft.com/office/drawing/2014/main" id="{D82CBB93-3B0F-4668-C911-23E48A17C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56" y="190292"/>
            <a:ext cx="3011906" cy="30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undefined">
            <a:extLst>
              <a:ext uri="{FF2B5EF4-FFF2-40B4-BE49-F238E27FC236}">
                <a16:creationId xmlns:a16="http://schemas.microsoft.com/office/drawing/2014/main" id="{6CA8A6ED-AB24-71CA-D210-586E2F949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422" y="95716"/>
            <a:ext cx="5455034" cy="429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94BDAA1-8998-F9CA-B0B4-9FD2AAAA041D}"/>
              </a:ext>
            </a:extLst>
          </p:cNvPr>
          <p:cNvSpPr txBox="1"/>
          <p:nvPr/>
        </p:nvSpPr>
        <p:spPr>
          <a:xfrm>
            <a:off x="267101" y="3655802"/>
            <a:ext cx="60976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BER (Bit Error Rate)</a:t>
            </a:r>
            <a:r>
              <a:rPr lang="en-US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b="1" dirty="0" err="1"/>
              <a:t>биттік</a:t>
            </a:r>
            <a:r>
              <a:rPr lang="ru-RU" b="1" dirty="0"/>
              <a:t> </a:t>
            </a:r>
            <a:r>
              <a:rPr lang="ru-RU" b="1" dirty="0" err="1"/>
              <a:t>қателік</a:t>
            </a:r>
            <a:r>
              <a:rPr lang="ru-RU" b="1" dirty="0"/>
              <a:t> </a:t>
            </a:r>
            <a:r>
              <a:rPr lang="ru-RU" b="1" dirty="0" err="1"/>
              <a:t>ықтималдығы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b="1" dirty="0" err="1"/>
              <a:t>берілген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қабылданған</a:t>
            </a:r>
            <a:r>
              <a:rPr lang="ru-RU" b="1" dirty="0"/>
              <a:t> </a:t>
            </a:r>
            <a:r>
              <a:rPr lang="ru-RU" b="1" dirty="0" err="1"/>
              <a:t>биттердің</a:t>
            </a:r>
            <a:r>
              <a:rPr lang="ru-RU" b="1" dirty="0"/>
              <a:t> </a:t>
            </a:r>
            <a:r>
              <a:rPr lang="ru-RU" b="1" dirty="0" err="1"/>
              <a:t>айырмашылығының</a:t>
            </a:r>
            <a:r>
              <a:rPr lang="ru-RU" b="1" dirty="0"/>
              <a:t> </a:t>
            </a:r>
            <a:r>
              <a:rPr lang="ru-RU" b="1" dirty="0" err="1"/>
              <a:t>үлесі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өтетін</a:t>
            </a:r>
            <a:r>
              <a:rPr lang="ru-RU" dirty="0"/>
              <a:t> </a:t>
            </a:r>
            <a:r>
              <a:rPr lang="ru-RU" dirty="0" err="1"/>
              <a:t>сигналда</a:t>
            </a:r>
            <a:r>
              <a:rPr lang="ru-RU" dirty="0"/>
              <a:t> </a:t>
            </a:r>
            <a:r>
              <a:rPr lang="ru-RU" b="1" dirty="0" err="1"/>
              <a:t>қанша</a:t>
            </a:r>
            <a:r>
              <a:rPr lang="ru-RU" b="1" dirty="0"/>
              <a:t> бит </a:t>
            </a:r>
            <a:r>
              <a:rPr lang="ru-RU" b="1" dirty="0" err="1"/>
              <a:t>қате</a:t>
            </a:r>
            <a:r>
              <a:rPr lang="ru-RU" b="1" dirty="0"/>
              <a:t> </a:t>
            </a:r>
            <a:r>
              <a:rPr lang="ru-RU" b="1" dirty="0" err="1"/>
              <a:t>қабылданғанын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8DC48DE-7DE8-ED5E-0F5E-9693AEC59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4412" y="1264769"/>
            <a:ext cx="2268176" cy="110537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B8C83AC-46F7-C2FA-8EED-D2120BE13B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100" y="5439176"/>
            <a:ext cx="116109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73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714C4C3-D01D-C6DA-F2B6-CE1C81549A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75151"/>
              </p:ext>
            </p:extLst>
          </p:nvPr>
        </p:nvGraphicFramePr>
        <p:xfrm>
          <a:off x="838200" y="870677"/>
          <a:ext cx="10515600" cy="28346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385548267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3473473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099465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6052980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1241962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Модуляция 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Бит/символ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Шуға төзімділігі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Дерек жылдамдығы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Қолданылуы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297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BPSK / QPSK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dirty="0"/>
                        <a:t>1–2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Жоғары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Төмен–орташа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GPS, </a:t>
                      </a:r>
                      <a:r>
                        <a:rPr lang="ru-RU"/>
                        <a:t>ғарыштық байланыс, </a:t>
                      </a:r>
                      <a:r>
                        <a:rPr lang="en-US"/>
                        <a:t>LTE uplink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875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8-PSK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Орташа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Жоғары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3G, DVB-S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088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16-PSK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Төмен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Өте жоғары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Радиорелелік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және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спутниктік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жүйелер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998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33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AAE6C-D68E-69BB-C768-F1B7F6CC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GMSK, QAM – </a:t>
            </a:r>
            <a:r>
              <a:rPr lang="kk-KZ"/>
              <a:t>тапсырма семинарға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40C44B-471D-9968-EB62-8AC3ACA75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194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D572C6-2630-5094-AD15-641A900E7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192"/>
            <a:ext cx="10515600" cy="5805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Сигнал </a:t>
            </a:r>
            <a:r>
              <a:rPr lang="ru-RU" b="1" dirty="0" err="1"/>
              <a:t>дегеніміз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(</a:t>
            </a:r>
            <a:r>
              <a:rPr lang="ru-RU" dirty="0" err="1"/>
              <a:t>деректерді</a:t>
            </a:r>
            <a:r>
              <a:rPr lang="ru-RU" dirty="0"/>
              <a:t>, </a:t>
            </a:r>
            <a:r>
              <a:rPr lang="ru-RU" dirty="0" err="1"/>
              <a:t>дауысты</a:t>
            </a:r>
            <a:r>
              <a:rPr lang="ru-RU" dirty="0"/>
              <a:t>, </a:t>
            </a:r>
            <a:r>
              <a:rPr lang="ru-RU" dirty="0" err="1"/>
              <a:t>бейнені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хабарламаларды</a:t>
            </a:r>
            <a:r>
              <a:rPr lang="ru-RU" dirty="0"/>
              <a:t>)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нүктеден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нүктеге</a:t>
            </a:r>
            <a:r>
              <a:rPr lang="ru-RU" dirty="0"/>
              <a:t> </a:t>
            </a:r>
            <a:r>
              <a:rPr lang="ru-RU" b="1" dirty="0" err="1"/>
              <a:t>электрлік</a:t>
            </a:r>
            <a:r>
              <a:rPr lang="ru-RU" b="1" dirty="0"/>
              <a:t>, </a:t>
            </a:r>
            <a:r>
              <a:rPr lang="ru-RU" b="1" dirty="0" err="1"/>
              <a:t>электромагниттік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оптикалық</a:t>
            </a:r>
            <a:r>
              <a:rPr lang="ru-RU" b="1" dirty="0"/>
              <a:t> </a:t>
            </a:r>
            <a:r>
              <a:rPr lang="ru-RU" b="1" dirty="0" err="1"/>
              <a:t>формада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тасымалдаушы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kk-KZ" dirty="0"/>
          </a:p>
          <a:p>
            <a:r>
              <a:rPr lang="ru-RU" b="1" dirty="0">
                <a:solidFill>
                  <a:srgbClr val="FF0000"/>
                </a:solidFill>
              </a:rPr>
              <a:t>Сигнал</a:t>
            </a:r>
            <a:r>
              <a:rPr lang="ru-RU" dirty="0"/>
              <a:t>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уақыттың</a:t>
            </a:r>
            <a:r>
              <a:rPr lang="ru-RU" dirty="0"/>
              <a:t> </a:t>
            </a:r>
            <a:r>
              <a:rPr lang="ru-RU" dirty="0" err="1"/>
              <a:t>функциясы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шаманың</a:t>
            </a:r>
            <a:r>
              <a:rPr lang="ru-RU" dirty="0"/>
              <a:t> (</a:t>
            </a:r>
            <a:r>
              <a:rPr lang="ru-RU" dirty="0" err="1"/>
              <a:t>кернеу</a:t>
            </a:r>
            <a:r>
              <a:rPr lang="ru-RU" dirty="0"/>
              <a:t>, ток,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өзгерісі</a:t>
            </a:r>
            <a:r>
              <a:rPr lang="ru-RU" dirty="0"/>
              <a:t>;</a:t>
            </a:r>
          </a:p>
          <a:p>
            <a:r>
              <a:rPr lang="ru-RU" dirty="0" err="1"/>
              <a:t>Сигналдар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аналогтық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дискреттік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сандық</a:t>
            </a:r>
            <a:r>
              <a:rPr lang="ru-RU" b="1" dirty="0">
                <a:solidFill>
                  <a:srgbClr val="FF0000"/>
                </a:solidFill>
              </a:rPr>
              <a:t>)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;</a:t>
            </a:r>
          </a:p>
          <a:p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сипаттайтын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параметрлер</a:t>
            </a:r>
            <a:r>
              <a:rPr lang="ru-RU" dirty="0"/>
              <a:t> – амплитуда, </a:t>
            </a:r>
            <a:r>
              <a:rPr lang="ru-RU" dirty="0" err="1"/>
              <a:t>жиілік</a:t>
            </a:r>
            <a:r>
              <a:rPr lang="ru-RU" dirty="0"/>
              <a:t>, фаза, энергия </a:t>
            </a:r>
            <a:r>
              <a:rPr lang="ru-RU" dirty="0" err="1"/>
              <a:t>және</a:t>
            </a:r>
            <a:r>
              <a:rPr lang="ru-RU" dirty="0"/>
              <a:t> спектр;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733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64E7269-F09D-750A-E7FC-C02F74CCF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972" y="3324927"/>
            <a:ext cx="8617048" cy="21240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74DF8C5-168F-2557-1620-C827C7DAF5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b="48207"/>
          <a:stretch>
            <a:fillRect/>
          </a:stretch>
        </p:blipFill>
        <p:spPr>
          <a:xfrm>
            <a:off x="194837" y="471003"/>
            <a:ext cx="5785659" cy="22336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05BE627-D4FB-6320-8268-6D374185A64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50000"/>
          <a:stretch>
            <a:fillRect/>
          </a:stretch>
        </p:blipFill>
        <p:spPr>
          <a:xfrm>
            <a:off x="6096000" y="471003"/>
            <a:ext cx="5993112" cy="22336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330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2BF365-BB37-4BB2-A340-C5A033A78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0139"/>
            <a:ext cx="10515600" cy="5666824"/>
          </a:xfrm>
        </p:spPr>
        <p:txBody>
          <a:bodyPr/>
          <a:lstStyle/>
          <a:p>
            <a:r>
              <a:rPr lang="ru-RU" b="1" dirty="0" err="1"/>
              <a:t>амплитудасы</a:t>
            </a:r>
            <a:r>
              <a:rPr lang="ru-RU" b="1" dirty="0"/>
              <a:t> </a:t>
            </a:r>
            <a:r>
              <a:rPr lang="ru-RU" b="1" dirty="0" err="1"/>
              <a:t>дегеніміз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өзгерісіндегі</a:t>
            </a:r>
            <a:r>
              <a:rPr lang="ru-RU" dirty="0"/>
              <a:t> </a:t>
            </a:r>
            <a:r>
              <a:rPr lang="ru-RU" b="1" dirty="0" err="1"/>
              <a:t>ең</a:t>
            </a:r>
            <a:r>
              <a:rPr lang="ru-RU" b="1" dirty="0"/>
              <a:t> </a:t>
            </a:r>
            <a:r>
              <a:rPr lang="ru-RU" b="1" dirty="0" err="1"/>
              <a:t>үлкен</a:t>
            </a:r>
            <a:r>
              <a:rPr lang="ru-RU" b="1" dirty="0"/>
              <a:t> </a:t>
            </a:r>
            <a:r>
              <a:rPr lang="ru-RU" b="1" dirty="0" err="1"/>
              <a:t>мәнін</a:t>
            </a:r>
            <a:r>
              <a:rPr lang="ru-RU" b="1" dirty="0"/>
              <a:t> </a:t>
            </a:r>
            <a:r>
              <a:rPr lang="ru-RU" b="1" dirty="0" err="1"/>
              <a:t>сипаттайтын</a:t>
            </a:r>
            <a:r>
              <a:rPr lang="ru-RU" b="1" dirty="0"/>
              <a:t> </a:t>
            </a:r>
            <a:r>
              <a:rPr lang="ru-RU" b="1" dirty="0" err="1"/>
              <a:t>физикалық</a:t>
            </a:r>
            <a:r>
              <a:rPr lang="ru-RU" b="1" dirty="0"/>
              <a:t> </a:t>
            </a:r>
            <a:r>
              <a:rPr lang="ru-RU" b="1" dirty="0" err="1"/>
              <a:t>шамасы</a:t>
            </a:r>
            <a:r>
              <a:rPr lang="ru-RU" dirty="0"/>
              <a:t> (</a:t>
            </a:r>
            <a:r>
              <a:rPr lang="ru-RU" dirty="0" err="1"/>
              <a:t>кернеу</a:t>
            </a:r>
            <a:r>
              <a:rPr lang="ru-RU" dirty="0"/>
              <a:t>, ток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).</a:t>
            </a:r>
          </a:p>
          <a:p>
            <a:r>
              <a:rPr lang="ru-RU" b="1" dirty="0" err="1"/>
              <a:t>жиілік</a:t>
            </a:r>
            <a:r>
              <a:rPr lang="ru-RU" b="1" dirty="0"/>
              <a:t> (</a:t>
            </a:r>
            <a:r>
              <a:rPr lang="en-US" b="1" dirty="0"/>
              <a:t>frequency)</a:t>
            </a:r>
            <a:r>
              <a:rPr lang="en-US" dirty="0"/>
              <a:t> —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b="1" dirty="0" err="1"/>
              <a:t>секундына</a:t>
            </a:r>
            <a:r>
              <a:rPr lang="ru-RU" b="1" dirty="0"/>
              <a:t> </a:t>
            </a:r>
            <a:r>
              <a:rPr lang="ru-RU" b="1" dirty="0" err="1"/>
              <a:t>неше</a:t>
            </a:r>
            <a:r>
              <a:rPr lang="ru-RU" b="1" dirty="0"/>
              <a:t> </a:t>
            </a:r>
            <a:r>
              <a:rPr lang="ru-RU" b="1" dirty="0" err="1"/>
              <a:t>тербеліс</a:t>
            </a:r>
            <a:r>
              <a:rPr lang="ru-RU" b="1" dirty="0"/>
              <a:t> </a:t>
            </a:r>
            <a:r>
              <a:rPr lang="ru-RU" b="1" dirty="0" err="1"/>
              <a:t>жасайтынын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шамасы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Ол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b="1" dirty="0" err="1"/>
              <a:t>қаншалықты</a:t>
            </a:r>
            <a:r>
              <a:rPr lang="ru-RU" b="1" dirty="0"/>
              <a:t> тез </a:t>
            </a:r>
            <a:r>
              <a:rPr lang="ru-RU" b="1" dirty="0" err="1"/>
              <a:t>өзгеретінін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.</a:t>
            </a:r>
          </a:p>
          <a:p>
            <a:r>
              <a:rPr lang="ru-RU" b="1" dirty="0"/>
              <a:t>Фаза (</a:t>
            </a:r>
            <a:r>
              <a:rPr lang="en-US" b="1" dirty="0"/>
              <a:t>phase)</a:t>
            </a:r>
            <a:r>
              <a:rPr lang="en-US" dirty="0"/>
              <a:t> —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b="1" dirty="0" err="1"/>
              <a:t>уақыттағы</a:t>
            </a:r>
            <a:r>
              <a:rPr lang="ru-RU" b="1" dirty="0"/>
              <a:t> </a:t>
            </a:r>
            <a:r>
              <a:rPr lang="ru-RU" b="1" dirty="0" err="1"/>
              <a:t>бастапқы</a:t>
            </a:r>
            <a:r>
              <a:rPr lang="ru-RU" b="1" dirty="0"/>
              <a:t> </a:t>
            </a:r>
            <a:r>
              <a:rPr lang="ru-RU" b="1" dirty="0" err="1"/>
              <a:t>орнын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ығысуын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шамасы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Ол </a:t>
            </a:r>
            <a:r>
              <a:rPr lang="ru-RU" dirty="0" err="1"/>
              <a:t>синусоиданың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нүктеден</a:t>
            </a:r>
            <a:r>
              <a:rPr lang="ru-RU" dirty="0"/>
              <a:t> </a:t>
            </a:r>
            <a:r>
              <a:rPr lang="ru-RU" dirty="0" err="1"/>
              <a:t>басталатынын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B73202-B9A6-A3B0-2BC2-29C8BF3A7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18" y="5017611"/>
            <a:ext cx="5072165" cy="115935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E9C5B8-D5E8-B98E-C682-6015490EEC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5244" y="5084988"/>
            <a:ext cx="5548556" cy="81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06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F1FB2-1BC1-9DD3-E3CB-EE7CD2679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сигналдардың</a:t>
            </a:r>
            <a:r>
              <a:rPr lang="ru-RU" dirty="0"/>
              <a:t> модуляция </a:t>
            </a:r>
            <a:r>
              <a:rPr lang="ru-RU" dirty="0" err="1"/>
              <a:t>түрлері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728EE8-3541-7C6F-766E-A55020B39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417"/>
            <a:ext cx="10515600" cy="46465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 Модуляция</a:t>
            </a:r>
            <a:r>
              <a:rPr lang="ru-RU" dirty="0"/>
              <a:t>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ақпараттық</a:t>
            </a:r>
            <a:r>
              <a:rPr lang="ru-RU" dirty="0"/>
              <a:t> сигнал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b="1" dirty="0" err="1"/>
              <a:t>тасымалдаушы</a:t>
            </a:r>
            <a:r>
              <a:rPr lang="ru-RU" b="1" dirty="0"/>
              <a:t>   </a:t>
            </a:r>
            <a:r>
              <a:rPr lang="ru-RU" b="1" dirty="0" err="1"/>
              <a:t>сигналдың</a:t>
            </a:r>
            <a:r>
              <a:rPr lang="ru-RU" b="1" dirty="0"/>
              <a:t> </a:t>
            </a:r>
            <a:r>
              <a:rPr lang="ru-RU" b="1" dirty="0" err="1"/>
              <a:t>белгілі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dirty="0"/>
              <a:t>Модуляция телекоммуникация </a:t>
            </a:r>
            <a:r>
              <a:rPr lang="ru-RU" dirty="0" err="1"/>
              <a:t>жүйелерінде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мақсаттарда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:</a:t>
            </a:r>
          </a:p>
          <a:p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b="1" dirty="0" err="1"/>
              <a:t>алыс</a:t>
            </a:r>
            <a:r>
              <a:rPr lang="ru-RU" b="1" dirty="0"/>
              <a:t> </a:t>
            </a:r>
            <a:r>
              <a:rPr lang="ru-RU" b="1" dirty="0" err="1"/>
              <a:t>қашықтыққа</a:t>
            </a:r>
            <a:r>
              <a:rPr lang="ru-RU" b="1" dirty="0"/>
              <a:t> </a:t>
            </a:r>
            <a:r>
              <a:rPr lang="ru-RU" b="1" dirty="0" err="1"/>
              <a:t>тарату</a:t>
            </a:r>
            <a:r>
              <a:rPr lang="ru-RU" dirty="0"/>
              <a:t>;</a:t>
            </a:r>
          </a:p>
          <a:p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арнада</a:t>
            </a:r>
            <a:r>
              <a:rPr lang="ru-RU" dirty="0"/>
              <a:t> </a:t>
            </a:r>
            <a:r>
              <a:rPr lang="ru-RU" b="1" dirty="0" err="1"/>
              <a:t>біріктіріп</a:t>
            </a:r>
            <a:r>
              <a:rPr lang="ru-RU" b="1" dirty="0"/>
              <a:t> беру</a:t>
            </a:r>
            <a:r>
              <a:rPr lang="ru-RU" dirty="0"/>
              <a:t>;</a:t>
            </a:r>
          </a:p>
          <a:p>
            <a:r>
              <a:rPr lang="ru-RU" b="1" dirty="0" err="1"/>
              <a:t>Кедергілер</a:t>
            </a:r>
            <a:r>
              <a:rPr lang="ru-RU" b="1" dirty="0"/>
              <a:t> мен </a:t>
            </a:r>
            <a:r>
              <a:rPr lang="ru-RU" b="1" dirty="0" err="1"/>
              <a:t>шудың</a:t>
            </a:r>
            <a:r>
              <a:rPr lang="ru-RU" b="1" dirty="0"/>
              <a:t> </a:t>
            </a:r>
            <a:r>
              <a:rPr lang="ru-RU" b="1" dirty="0" err="1"/>
              <a:t>әсерін</a:t>
            </a:r>
            <a:r>
              <a:rPr lang="ru-RU" b="1" dirty="0"/>
              <a:t> </a:t>
            </a:r>
            <a:r>
              <a:rPr lang="ru-RU" b="1" dirty="0" err="1"/>
              <a:t>азайту</a:t>
            </a:r>
            <a:r>
              <a:rPr lang="ru-RU" dirty="0"/>
              <a:t>;</a:t>
            </a:r>
          </a:p>
          <a:p>
            <a:r>
              <a:rPr lang="ru-RU" b="1" dirty="0" err="1"/>
              <a:t>Антеннаның</a:t>
            </a:r>
            <a:r>
              <a:rPr lang="ru-RU" b="1" dirty="0"/>
              <a:t> </a:t>
            </a:r>
            <a:r>
              <a:rPr lang="ru-RU" b="1" dirty="0" err="1"/>
              <a:t>өлшемін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 err="1"/>
              <a:t>жиілікті</a:t>
            </a:r>
            <a:r>
              <a:rPr lang="ru-RU" b="1" dirty="0"/>
              <a:t> </a:t>
            </a:r>
            <a:r>
              <a:rPr lang="ru-RU" b="1" dirty="0" err="1"/>
              <a:t>тиімді</a:t>
            </a:r>
            <a:r>
              <a:rPr lang="ru-RU" b="1" dirty="0"/>
              <a:t> </a:t>
            </a:r>
            <a:r>
              <a:rPr lang="ru-RU" b="1" dirty="0" err="1"/>
              <a:t>пайдалану</a:t>
            </a:r>
            <a:r>
              <a:rPr lang="ru-RU" dirty="0"/>
              <a:t>.</a:t>
            </a:r>
          </a:p>
          <a:p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параметрлерін</a:t>
            </a:r>
            <a:r>
              <a:rPr lang="ru-RU" b="1" dirty="0"/>
              <a:t> </a:t>
            </a:r>
            <a:r>
              <a:rPr lang="ru-RU" b="1" dirty="0" err="1"/>
              <a:t>өзгерту</a:t>
            </a:r>
            <a:r>
              <a:rPr lang="ru-RU" b="1" dirty="0"/>
              <a:t> </a:t>
            </a:r>
            <a:r>
              <a:rPr lang="ru-RU" b="1" dirty="0" err="1"/>
              <a:t>процесі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33090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57DAEB0-B704-2A72-9098-C44DC7F65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939963"/>
              </p:ext>
            </p:extLst>
          </p:nvPr>
        </p:nvGraphicFramePr>
        <p:xfrm>
          <a:off x="690717" y="596874"/>
          <a:ext cx="10515600" cy="22860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6298676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1107067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656437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Толық атауы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Түсіндірме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4232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/>
                        <a:t>АМ (</a:t>
                      </a:r>
                      <a:r>
                        <a:rPr lang="en-US" b="1" dirty="0"/>
                        <a:t>Amplitude Modulation)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Амплитудалық модуляция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Ақпарат тасымалдаушының амплитудасын өзгертеді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757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FM (Frequency Modulation)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Жиіліктік</a:t>
                      </a:r>
                      <a:r>
                        <a:rPr lang="ru-RU" dirty="0"/>
                        <a:t> модуляция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Тасымалдаушының жиілігі өзгереді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675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PM (Phase Modulation)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Фазалық</a:t>
                      </a:r>
                      <a:r>
                        <a:rPr lang="ru-RU" dirty="0"/>
                        <a:t> модуляция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Тасымалдаушы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сигналдың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фазасы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өзгереді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61679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8944475-BCB8-45D1-16F2-68C1F514B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293874"/>
              </p:ext>
            </p:extLst>
          </p:nvPr>
        </p:nvGraphicFramePr>
        <p:xfrm>
          <a:off x="690717" y="3021509"/>
          <a:ext cx="10515600" cy="338328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6751332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4495506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84897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ASK (Amplitude Shift Keying)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Амплитудалық ауысу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Амплитуда </a:t>
                      </a:r>
                      <a:r>
                        <a:rPr lang="ru-RU" dirty="0" err="1"/>
                        <a:t>екі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немесе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бірнеше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деңгеймен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өзгереді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мысалы</a:t>
                      </a:r>
                      <a:r>
                        <a:rPr lang="ru-RU" dirty="0"/>
                        <a:t>, 0 </a:t>
                      </a:r>
                      <a:r>
                        <a:rPr lang="ru-RU" dirty="0" err="1"/>
                        <a:t>және</a:t>
                      </a:r>
                      <a:r>
                        <a:rPr lang="ru-RU" dirty="0"/>
                        <a:t> 1)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867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FSK (Frequency Shift Keying)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Жиіліктік ауысу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Әрбір бит үшін түрлі жиілік қолданылады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50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PSK (Phase Shift Keying)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Фазалық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ауысу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Фаза ақпаратқа сәйкес өзгеріп отырады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241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QAM (Quadrature Amplitude Modulation)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Квадратуралық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амплитудалық</a:t>
                      </a:r>
                      <a:r>
                        <a:rPr lang="ru-RU" dirty="0"/>
                        <a:t> модуляция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Амплитуда мен фаза </a:t>
                      </a:r>
                      <a:r>
                        <a:rPr lang="ru-RU" dirty="0" err="1"/>
                        <a:t>бір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уақытта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өзгереді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жоғары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жылдамдықты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жүйелерде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қолданылады</a:t>
                      </a:r>
                      <a:r>
                        <a:rPr lang="ru-RU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384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627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FFC07-5B54-9937-89C4-2F8A0061D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Amplitude Modulation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827E548-C5A5-C8EF-710B-3ECA99264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0684" y="1797852"/>
            <a:ext cx="6228814" cy="88826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4B261D4-58FB-8993-8679-A1090DE3F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684" y="2931421"/>
            <a:ext cx="10696045" cy="122270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AE366DC-B8BB-EBC3-1903-AB55CCE8BD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6561" y="4644741"/>
            <a:ext cx="5715000" cy="147637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62E6CD9-AB67-5E0B-C5A0-BA59AC7ACF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9779" y="1777654"/>
            <a:ext cx="1571625" cy="106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331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B2D9F-4EB4-7D91-82C8-F393FFB4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Frequency Modulation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682CEC1-E4BB-066B-5D66-DFFC0C1E3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437" y="1519634"/>
            <a:ext cx="7339093" cy="132556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D49C135-E6DE-50DF-8E55-B646CAFD7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138" y="3232103"/>
            <a:ext cx="7516258" cy="210626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109F80F-2185-BCBB-8BF4-8A9874429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6387" y="3052762"/>
            <a:ext cx="2028825" cy="752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DA23CC1-EA34-91ED-6B0F-BC94C993FB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96387" y="4285234"/>
            <a:ext cx="1371600" cy="952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481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9AA2F9-27F8-6455-1E4E-9F9D8E8B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Phase Modulation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5241BA-0BDD-4E02-8A69-CBDFDE8A1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BPSK — Binary Phase Shift Keying</a:t>
            </a:r>
            <a:endParaRPr lang="kk-KZ" dirty="0"/>
          </a:p>
          <a:p>
            <a:pPr marL="0" indent="0">
              <a:buNone/>
            </a:pP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фазасы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мәннің</a:t>
            </a:r>
            <a:r>
              <a:rPr lang="ru-RU" dirty="0"/>
              <a:t> </a:t>
            </a:r>
            <a:r>
              <a:rPr lang="ru-RU" dirty="0" err="1"/>
              <a:t>бірін</a:t>
            </a:r>
            <a:r>
              <a:rPr lang="ru-RU" dirty="0"/>
              <a:t> </a:t>
            </a:r>
            <a:r>
              <a:rPr lang="ru-RU" dirty="0" err="1"/>
              <a:t>қабылдайды</a:t>
            </a:r>
            <a:r>
              <a:rPr lang="ru-RU" dirty="0"/>
              <a:t>:</a:t>
            </a:r>
            <a:br>
              <a:rPr lang="ru-RU" dirty="0"/>
            </a:br>
            <a:r>
              <a:rPr lang="ru-RU" b="1" dirty="0"/>
              <a:t>0°</a:t>
            </a:r>
            <a:r>
              <a:rPr lang="ru-RU" dirty="0"/>
              <a:t> (</a:t>
            </a:r>
            <a:r>
              <a:rPr lang="ru-RU" dirty="0" err="1"/>
              <a:t>логикалық</a:t>
            </a:r>
            <a:r>
              <a:rPr lang="ru-RU" dirty="0"/>
              <a:t> 1)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/>
              <a:t>180°</a:t>
            </a:r>
            <a:r>
              <a:rPr lang="ru-RU" dirty="0"/>
              <a:t> (</a:t>
            </a:r>
            <a:r>
              <a:rPr lang="ru-RU" dirty="0" err="1"/>
              <a:t>логикалық</a:t>
            </a:r>
            <a:r>
              <a:rPr lang="ru-RU" dirty="0"/>
              <a:t> 0).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FA9A8C5-FF67-75A2-88CE-61C09141A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4064" y="3834915"/>
            <a:ext cx="4962525" cy="2143125"/>
          </a:xfrm>
          <a:prstGeom prst="rect">
            <a:avLst/>
          </a:prstGeom>
        </p:spPr>
      </p:pic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CC677BD6-0F51-FDAF-2D98-0685A6FD2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0029" y="651801"/>
            <a:ext cx="2077773" cy="2077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34414D-529F-6873-DD21-748322856343}"/>
              </a:ext>
            </a:extLst>
          </p:cNvPr>
          <p:cNvSpPr txBox="1"/>
          <p:nvPr/>
        </p:nvSpPr>
        <p:spPr>
          <a:xfrm>
            <a:off x="9215327" y="0"/>
            <a:ext cx="25671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KZ"/>
            </a:defPPr>
          </a:lstStyle>
          <a:p>
            <a:r>
              <a:rPr lang="en-US" b="1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Constellation diagram</a:t>
            </a:r>
            <a:endParaRPr lang="ru-KZ" b="1" u="sng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4058F26-CE49-90E1-751E-9D84FF092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25" y="4334125"/>
            <a:ext cx="60388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755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430</Words>
  <Application>Microsoft Office PowerPoint</Application>
  <PresentationFormat>Широкоэкранный</PresentationFormat>
  <Paragraphs>71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Тема Office</vt:lpstr>
      <vt:lpstr>Сигнал және оның негізгі сипаттамалары</vt:lpstr>
      <vt:lpstr>Презентация PowerPoint</vt:lpstr>
      <vt:lpstr>Презентация PowerPoint</vt:lpstr>
      <vt:lpstr>Презентация PowerPoint</vt:lpstr>
      <vt:lpstr>Сандық сигналдардың модуляция түрлері</vt:lpstr>
      <vt:lpstr>Презентация PowerPoint</vt:lpstr>
      <vt:lpstr>Amplitude Modulation</vt:lpstr>
      <vt:lpstr>Frequency Modulation</vt:lpstr>
      <vt:lpstr>Phase Modulation</vt:lpstr>
      <vt:lpstr>QPSK — Quadrature Phase Shift Keying</vt:lpstr>
      <vt:lpstr>Презентация PowerPoint</vt:lpstr>
      <vt:lpstr>Презентация PowerPoint</vt:lpstr>
      <vt:lpstr>GMSK, QAM – тапсырма семинарға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Beybit Karibayev</dc:creator>
  <cp:lastModifiedBy>Beybit Karibayev</cp:lastModifiedBy>
  <cp:revision>3</cp:revision>
  <dcterms:created xsi:type="dcterms:W3CDTF">2025-10-09T04:24:03Z</dcterms:created>
  <dcterms:modified xsi:type="dcterms:W3CDTF">2025-10-09T06:55:11Z</dcterms:modified>
</cp:coreProperties>
</file>